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8" r:id="rId3"/>
    <p:sldId id="259" r:id="rId4"/>
    <p:sldId id="274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7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0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09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3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9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63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9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5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40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9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0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9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CBB5-FAE4-4EE0-8E37-06FE41472B95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0810-0AED-4414-8A55-8FECD7767C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18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B6228-ABEC-4E5A-8B8C-71660FB91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87" y="583096"/>
            <a:ext cx="6685387" cy="2239617"/>
          </a:xfrm>
        </p:spPr>
        <p:txBody>
          <a:bodyPr>
            <a:normAutofit/>
          </a:bodyPr>
          <a:lstStyle/>
          <a:p>
            <a:r>
              <a:rPr lang="ru-RU" dirty="0"/>
              <a:t>Метод объединение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D8E25D-85F3-40C1-AEB1-DBF9AF057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070" y="2822713"/>
            <a:ext cx="9448800" cy="1881809"/>
          </a:xfrm>
        </p:spPr>
        <p:txBody>
          <a:bodyPr>
            <a:no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ехнологии, </a:t>
            </a: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физической культуры, </a:t>
            </a: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изобретательного  искусства, информатики и музыки</a:t>
            </a:r>
          </a:p>
        </p:txBody>
      </p:sp>
    </p:spTree>
    <p:extLst>
      <p:ext uri="{BB962C8B-B14F-4D97-AF65-F5344CB8AC3E}">
        <p14:creationId xmlns:p14="http://schemas.microsoft.com/office/powerpoint/2010/main" val="61008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3B97A-CAD1-4044-80EB-61A891BB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C67F44-5608-4427-9E60-81B35170B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70" y="592137"/>
            <a:ext cx="3365821" cy="584841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A4C2464-795A-4736-A418-853FCB7B1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Эрматов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Нарынбек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Образование: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Сред.спец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2х годичная эстрадная студия при Филармонии им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Т.Сатылганова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latin typeface="Times New Roman" panose="02020603050405020304" pitchFamily="18" charset="0"/>
              </a:rPr>
              <a:t>Стаж работы: 1 год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Повышение классификации: </a:t>
            </a:r>
          </a:p>
          <a:p>
            <a:r>
              <a:rPr lang="ru-RU" sz="1800" dirty="0" err="1">
                <a:latin typeface="Times New Roman" panose="02020603050405020304" pitchFamily="18" charset="0"/>
              </a:rPr>
              <a:t>г.Бишкек</a:t>
            </a:r>
            <a:r>
              <a:rPr lang="ru-RU" sz="1800" dirty="0">
                <a:latin typeface="Times New Roman" panose="02020603050405020304" pitchFamily="18" charset="0"/>
              </a:rPr>
              <a:t> «онлайн» 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6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6005E-141E-47DE-B47B-12B4AE06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5F5FFC-A297-48C0-86EF-4530DFB06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16" y="592138"/>
            <a:ext cx="4364910" cy="58086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BF0E858-3FCD-43CB-B11B-AABCB73E7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Мырзабаев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Турсыналы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Холмирзаевич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Образование: </a:t>
            </a:r>
          </a:p>
          <a:p>
            <a:pPr algn="just">
              <a:spcAft>
                <a:spcPts val="8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Сред.спец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66 Ш-Сай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Художник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Стаж работы: 10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2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DD7ED-333F-46DD-A5A8-EA6B7D51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7ADF89-E7B2-4506-8B69-AC48069A6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13" y="592138"/>
            <a:ext cx="4722270" cy="610021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C90F519-F922-4ED8-9DAF-86FFAB365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Кубаныч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кызы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Тургунай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Образование: 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ЖАГУ высший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Кыргызский язык и литература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ЦАК физическая культура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Стаж работы: 1 год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Награды: Диплом Лучший игрок волейбола 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05415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FA365-19EE-48B9-8070-896B94BE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08A27F5-CA46-4515-B951-0112204B4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82" y="592138"/>
            <a:ext cx="4733005" cy="62658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D3EBA47-3F81-4738-AAB5-A0739908B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Уранбекова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Акмарал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Уранбековна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Образование: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 КГУ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Магистратура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 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Арабаева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Экономика очное контракт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Магистратура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 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</a:rPr>
              <a:t>Стаж работы: 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53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008F6-BACB-4809-B3C7-52AAF5B3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0DE4F6-07AD-4286-A958-3147CBA1D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64" y="198783"/>
            <a:ext cx="4672461" cy="665921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08865A3-7DF5-4DC6-8716-8EF91BE1E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795130"/>
            <a:ext cx="3856037" cy="4996070"/>
          </a:xfrm>
        </p:spPr>
        <p:txBody>
          <a:bodyPr>
            <a:normAutofit lnSpcReduction="10000"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Аксакалов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Молдалы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Кенеевич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200" dirty="0">
                <a:latin typeface="Times New Roman" panose="02020603050405020304" pitchFamily="18" charset="0"/>
              </a:rPr>
              <a:t>Образование - </a:t>
            </a:r>
            <a:r>
              <a:rPr lang="ru-RU" sz="1200" dirty="0" err="1">
                <a:latin typeface="Times New Roman" panose="02020603050405020304" pitchFamily="18" charset="0"/>
              </a:rPr>
              <a:t>высшее,КГИФК</a:t>
            </a:r>
            <a:r>
              <a:rPr lang="ru-RU" sz="1200" dirty="0">
                <a:latin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15.08.88 - учитель физкультуры </a:t>
            </a:r>
            <a:r>
              <a:rPr lang="ru-RU" sz="1200" dirty="0" err="1">
                <a:latin typeface="Times New Roman" panose="02020603050405020304" pitchFamily="18" charset="0"/>
              </a:rPr>
              <a:t>с.ш.им.Пушкина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Аксыйского</a:t>
            </a:r>
            <a:r>
              <a:rPr lang="ru-RU" sz="1200" dirty="0">
                <a:latin typeface="Times New Roman" panose="02020603050405020304" pitchFamily="18" charset="0"/>
              </a:rPr>
              <a:t> р - а.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22.04.95. - учитель физкультуры </a:t>
            </a:r>
            <a:r>
              <a:rPr lang="ru-RU" sz="1200" dirty="0" err="1">
                <a:latin typeface="Times New Roman" panose="02020603050405020304" pitchFamily="18" charset="0"/>
              </a:rPr>
              <a:t>с.ш</a:t>
            </a:r>
            <a:r>
              <a:rPr lang="ru-RU" sz="1200" dirty="0">
                <a:latin typeface="Times New Roman" panose="02020603050405020304" pitchFamily="18" charset="0"/>
              </a:rPr>
              <a:t>. # 10 </a:t>
            </a:r>
            <a:r>
              <a:rPr lang="ru-RU" sz="1200" dirty="0" err="1">
                <a:latin typeface="Times New Roman" panose="02020603050405020304" pitchFamily="18" charset="0"/>
              </a:rPr>
              <a:t>им.А.Осмонова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гор.Таш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Кумыр</a:t>
            </a:r>
            <a:r>
              <a:rPr lang="ru-RU" sz="1200" dirty="0">
                <a:latin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1996г. - присвоена первая квалификационная категория </a:t>
            </a:r>
            <a:r>
              <a:rPr lang="ru-RU" sz="1200" dirty="0" err="1">
                <a:latin typeface="Times New Roman" panose="02020603050405020304" pitchFamily="18" charset="0"/>
              </a:rPr>
              <a:t>с.ш</a:t>
            </a:r>
            <a:r>
              <a:rPr lang="ru-RU" sz="1200" dirty="0">
                <a:latin typeface="Times New Roman" panose="02020603050405020304" pitchFamily="18" charset="0"/>
              </a:rPr>
              <a:t>. #10.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1998г. - назначена на должность </a:t>
            </a:r>
            <a:r>
              <a:rPr lang="ru-RU" sz="1200" dirty="0" err="1">
                <a:latin typeface="Times New Roman" panose="02020603050405020304" pitchFamily="18" charset="0"/>
              </a:rPr>
              <a:t>и.о</a:t>
            </a:r>
            <a:r>
              <a:rPr lang="ru-RU" sz="1200" dirty="0">
                <a:latin typeface="Times New Roman" panose="02020603050405020304" pitchFamily="18" charset="0"/>
              </a:rPr>
              <a:t>. директора с.ш.#10.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01.09.2016 г.- принят на работу учителем физкультуры СОШ #8 </a:t>
            </a:r>
            <a:r>
              <a:rPr lang="ru-RU" sz="1200" dirty="0" err="1">
                <a:latin typeface="Times New Roman" panose="02020603050405020304" pitchFamily="18" charset="0"/>
              </a:rPr>
              <a:t>им.М.В</a:t>
            </a:r>
            <a:r>
              <a:rPr lang="ru-RU" sz="1200" dirty="0">
                <a:latin typeface="Times New Roman" panose="02020603050405020304" pitchFamily="18" charset="0"/>
              </a:rPr>
              <a:t>. Фрунзе.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Награды: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1991г. - грамота </a:t>
            </a:r>
            <a:r>
              <a:rPr lang="ru-RU" sz="1200" dirty="0" err="1">
                <a:latin typeface="Times New Roman" panose="02020603050405020304" pitchFamily="18" charset="0"/>
              </a:rPr>
              <a:t>РайОНО</a:t>
            </a:r>
            <a:r>
              <a:rPr lang="ru-RU" sz="1200" dirty="0">
                <a:latin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</a:rPr>
              <a:t>Аксыйский</a:t>
            </a:r>
            <a:r>
              <a:rPr lang="ru-RU" sz="1200" dirty="0">
                <a:latin typeface="Times New Roman" panose="02020603050405020304" pitchFamily="18" charset="0"/>
              </a:rPr>
              <a:t> р-н.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1996 г. - грамота </a:t>
            </a:r>
            <a:r>
              <a:rPr lang="ru-RU" sz="1200" dirty="0" err="1">
                <a:latin typeface="Times New Roman" panose="02020603050405020304" pitchFamily="18" charset="0"/>
              </a:rPr>
              <a:t>ГорОНО</a:t>
            </a:r>
            <a:r>
              <a:rPr lang="ru-RU" sz="1200" dirty="0">
                <a:latin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1998г. - грамота ОблОНО.2021 - грамота Мэра </a:t>
            </a:r>
            <a:r>
              <a:rPr lang="ru-RU" sz="1200" dirty="0" err="1">
                <a:latin typeface="Times New Roman" panose="02020603050405020304" pitchFamily="18" charset="0"/>
              </a:rPr>
              <a:t>г.Таш</a:t>
            </a:r>
            <a:r>
              <a:rPr lang="ru-RU" sz="1200" dirty="0">
                <a:latin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</a:rPr>
              <a:t>Кумыр</a:t>
            </a:r>
            <a:r>
              <a:rPr lang="ru-RU" sz="1200" dirty="0">
                <a:latin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</a:rPr>
              <a:t>Стаж работы: 19 лет</a:t>
            </a:r>
          </a:p>
        </p:txBody>
      </p:sp>
    </p:spTree>
    <p:extLst>
      <p:ext uri="{BB962C8B-B14F-4D97-AF65-F5344CB8AC3E}">
        <p14:creationId xmlns:p14="http://schemas.microsoft.com/office/powerpoint/2010/main" val="370770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5DDCA-5CE6-49E4-A162-ED731E2A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8ADB31-3A1F-4999-A1F6-5970E394C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74" y="592138"/>
            <a:ext cx="2922065" cy="51990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FC27FAA-46C0-4F6D-BB47-8731BD877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Сатыбалдиев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Нурсултан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Максатбекович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Образование: 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МУИТ бакалавр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ЖАГУ бакалавр</a:t>
            </a:r>
          </a:p>
          <a:p>
            <a:r>
              <a:rPr lang="ru-RU" dirty="0"/>
              <a:t>Стаж работы: 3 года</a:t>
            </a:r>
          </a:p>
        </p:txBody>
      </p:sp>
    </p:spTree>
    <p:extLst>
      <p:ext uri="{BB962C8B-B14F-4D97-AF65-F5344CB8AC3E}">
        <p14:creationId xmlns:p14="http://schemas.microsoft.com/office/powerpoint/2010/main" val="54940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78F3A-2937-42B6-AC56-50F9C612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D64372-2E6C-4CA2-8D19-CA8F3023D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237FAE-E39C-456B-83BE-3BAB4B9E6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FF4EC9B-7025-4A12-AD29-45FB8FE559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8" y="2249485"/>
            <a:ext cx="4646602" cy="3541715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3419E0B4-12DC-4F02-8563-3E1F3FA2AC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9" y="2249485"/>
            <a:ext cx="4725981" cy="3541715"/>
          </a:xfrm>
        </p:spPr>
      </p:pic>
    </p:spTree>
    <p:extLst>
      <p:ext uri="{BB962C8B-B14F-4D97-AF65-F5344CB8AC3E}">
        <p14:creationId xmlns:p14="http://schemas.microsoft.com/office/powerpoint/2010/main" val="50238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3A544-85B1-469D-B004-434022CB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286091-E600-47DC-A02E-706B8A3CB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57CBD6-D5BE-4702-82E5-A7A64DCD5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CF8F5A82-38F0-421A-BF12-52D5A909A0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7" y="2249485"/>
            <a:ext cx="4649783" cy="3989389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D6CA2FF-0099-4F1A-8F69-7695CDB4E4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41" y="2249485"/>
            <a:ext cx="3156559" cy="3989389"/>
          </a:xfrm>
        </p:spPr>
      </p:pic>
    </p:spTree>
    <p:extLst>
      <p:ext uri="{BB962C8B-B14F-4D97-AF65-F5344CB8AC3E}">
        <p14:creationId xmlns:p14="http://schemas.microsoft.com/office/powerpoint/2010/main" val="331420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0A7F1-752F-4681-BAAD-04BA972F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ECD333-4D01-416F-8F13-0C95540B5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7A739D6-974C-45B7-88A9-EFF40C4ED5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31" y="2249485"/>
            <a:ext cx="3229762" cy="3989387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9BF92C0-E611-4D88-8207-316FA9195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A983CF4-8030-452D-9662-48E986A49B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214" y="2249485"/>
            <a:ext cx="3085181" cy="3989389"/>
          </a:xfrm>
        </p:spPr>
      </p:pic>
    </p:spTree>
    <p:extLst>
      <p:ext uri="{BB962C8B-B14F-4D97-AF65-F5344CB8AC3E}">
        <p14:creationId xmlns:p14="http://schemas.microsoft.com/office/powerpoint/2010/main" val="1061666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A5517-1175-419B-96C0-0E6717C1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3B933-D3B5-4789-893D-D5FCF1FD5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39A9361-427C-4ACC-A4DD-D9B123DA82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83" y="2492680"/>
            <a:ext cx="5236025" cy="353706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45B49A1-EC29-456A-8E31-F3C657F8C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46E4EE1-8E83-4F25-AC22-F9006EB6F4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30" y="2492679"/>
            <a:ext cx="3069019" cy="3961130"/>
          </a:xfrm>
        </p:spPr>
      </p:pic>
    </p:spTree>
    <p:extLst>
      <p:ext uri="{BB962C8B-B14F-4D97-AF65-F5344CB8AC3E}">
        <p14:creationId xmlns:p14="http://schemas.microsoft.com/office/powerpoint/2010/main" val="1396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A9D55-852D-4CF9-B3B5-F32791AD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50215">
              <a:spcAft>
                <a:spcPts val="800"/>
              </a:spcAft>
            </a:pP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учителей метод объединения</a:t>
            </a:r>
            <a:r>
              <a:rPr lang="ru-RU" sz="2400" i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физической культуры и технологии</a:t>
            </a:r>
            <a:br>
              <a:rPr lang="ru-RU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F7D77A4-AD66-4F82-A040-66DB828287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679452"/>
              </p:ext>
            </p:extLst>
          </p:nvPr>
        </p:nvGraphicFramePr>
        <p:xfrm>
          <a:off x="838201" y="1908313"/>
          <a:ext cx="9551504" cy="4602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033">
                  <a:extLst>
                    <a:ext uri="{9D8B030D-6E8A-4147-A177-3AD203B41FA5}">
                      <a16:colId xmlns:a16="http://schemas.microsoft.com/office/drawing/2014/main" val="203584804"/>
                    </a:ext>
                  </a:extLst>
                </a:gridCol>
                <a:gridCol w="2599605">
                  <a:extLst>
                    <a:ext uri="{9D8B030D-6E8A-4147-A177-3AD203B41FA5}">
                      <a16:colId xmlns:a16="http://schemas.microsoft.com/office/drawing/2014/main" val="3804377211"/>
                    </a:ext>
                  </a:extLst>
                </a:gridCol>
                <a:gridCol w="4473403">
                  <a:extLst>
                    <a:ext uri="{9D8B030D-6E8A-4147-A177-3AD203B41FA5}">
                      <a16:colId xmlns:a16="http://schemas.microsoft.com/office/drawing/2014/main" val="2966260578"/>
                    </a:ext>
                  </a:extLst>
                </a:gridCol>
                <a:gridCol w="2055463">
                  <a:extLst>
                    <a:ext uri="{9D8B030D-6E8A-4147-A177-3AD203B41FA5}">
                      <a16:colId xmlns:a16="http://schemas.microsoft.com/office/drawing/2014/main" val="2860500793"/>
                    </a:ext>
                  </a:extLst>
                </a:gridCol>
              </a:tblGrid>
              <a:tr h="68095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ФИО учителя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Наименования ВУЗа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Педагогический стаж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2758675"/>
                  </a:ext>
                </a:extLst>
              </a:tr>
              <a:tr h="34047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Аксакалов 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Фрунзе КГИФК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19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908897"/>
                  </a:ext>
                </a:extLst>
              </a:tr>
              <a:tr h="34047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Юнусова 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АТУ 110 г. Андижан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26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96349"/>
                  </a:ext>
                </a:extLst>
              </a:tr>
              <a:tr h="34047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Мырзабеков 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СПТУ-66 пгт. Шамалды Сай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537970"/>
                  </a:ext>
                </a:extLst>
              </a:tr>
              <a:tr h="34047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Дехканова 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ТАШПИ Фил.фак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29 лет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3333155"/>
                  </a:ext>
                </a:extLst>
              </a:tr>
              <a:tr h="34047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Эшалиева 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ОшГУ физ.мат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30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9254"/>
                  </a:ext>
                </a:extLst>
              </a:tr>
              <a:tr h="34047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Уранбекова  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ГУ им.Арабаева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223191"/>
                  </a:ext>
                </a:extLst>
              </a:tr>
              <a:tr h="43018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Сатыбалдиев 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ЖАГУ г. Таш – Кумыр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лет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965333"/>
                  </a:ext>
                </a:extLst>
              </a:tr>
              <a:tr h="34047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Эрматов 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2х годичная эстрадная студия при Филармонии им </a:t>
                      </a:r>
                      <a:r>
                        <a:rPr lang="ru-RU" sz="1400" dirty="0" err="1">
                          <a:effectLst/>
                        </a:rPr>
                        <a:t>Т.Сатылганова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57579"/>
                  </a:ext>
                </a:extLst>
              </a:tr>
              <a:tr h="340479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Кубаныя к. 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ЖАГУ г. Таш – Кумыр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44315"/>
                  </a:ext>
                </a:extLst>
              </a:tr>
              <a:tr h="68095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Кураева 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СПТУ-66 пгт. Шамалды Сай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387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93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B9989-0A1D-4964-8D9D-ECC8F21E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Годовой план заседании метод объединения прикладного, физической культуры, технологии и информатики за 2022-2023 учебный год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9FD8263-0C3E-47C4-A8EA-F95A3E1E0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73317"/>
              </p:ext>
            </p:extLst>
          </p:nvPr>
        </p:nvGraphicFramePr>
        <p:xfrm>
          <a:off x="957470" y="1515757"/>
          <a:ext cx="8743122" cy="4672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250">
                  <a:extLst>
                    <a:ext uri="{9D8B030D-6E8A-4147-A177-3AD203B41FA5}">
                      <a16:colId xmlns:a16="http://schemas.microsoft.com/office/drawing/2014/main" val="3085881026"/>
                    </a:ext>
                  </a:extLst>
                </a:gridCol>
                <a:gridCol w="3369848">
                  <a:extLst>
                    <a:ext uri="{9D8B030D-6E8A-4147-A177-3AD203B41FA5}">
                      <a16:colId xmlns:a16="http://schemas.microsoft.com/office/drawing/2014/main" val="4279068734"/>
                    </a:ext>
                  </a:extLst>
                </a:gridCol>
                <a:gridCol w="1505870">
                  <a:extLst>
                    <a:ext uri="{9D8B030D-6E8A-4147-A177-3AD203B41FA5}">
                      <a16:colId xmlns:a16="http://schemas.microsoft.com/office/drawing/2014/main" val="2047820039"/>
                    </a:ext>
                  </a:extLst>
                </a:gridCol>
                <a:gridCol w="1845825">
                  <a:extLst>
                    <a:ext uri="{9D8B030D-6E8A-4147-A177-3AD203B41FA5}">
                      <a16:colId xmlns:a16="http://schemas.microsoft.com/office/drawing/2014/main" val="2403526306"/>
                    </a:ext>
                  </a:extLst>
                </a:gridCol>
                <a:gridCol w="1560329">
                  <a:extLst>
                    <a:ext uri="{9D8B030D-6E8A-4147-A177-3AD203B41FA5}">
                      <a16:colId xmlns:a16="http://schemas.microsoft.com/office/drawing/2014/main" val="3869435559"/>
                    </a:ext>
                  </a:extLst>
                </a:gridCol>
              </a:tblGrid>
              <a:tr h="37362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Содержания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 Срок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Ответственность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Примечания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4293275986"/>
                  </a:ext>
                </a:extLst>
              </a:tr>
              <a:tr h="18681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Заседания №1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Август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4166800252"/>
                  </a:ext>
                </a:extLst>
              </a:tr>
              <a:tr h="37362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Организованность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Предметники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977959318"/>
                  </a:ext>
                </a:extLst>
              </a:tr>
              <a:tr h="37362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Выбрать руководителя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Предметники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434742654"/>
                  </a:ext>
                </a:extLst>
              </a:tr>
              <a:tr h="560443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Обсуждения эффективности метода преподавания на уроках технологии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Предметники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2107991387"/>
                  </a:ext>
                </a:extLst>
              </a:tr>
              <a:tr h="18681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Заседание №2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Ноябрь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1647308325"/>
                  </a:ext>
                </a:extLst>
              </a:tr>
              <a:tr h="37362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Итоги первой четверти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Предметники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3165034041"/>
                  </a:ext>
                </a:extLst>
              </a:tr>
              <a:tr h="37362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Метод преподавания информатики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Предметники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2817429271"/>
                  </a:ext>
                </a:extLst>
              </a:tr>
              <a:tr h="46801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Проверка урока 7-8 классов физической культуры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Сатыбалдиев Н</a:t>
                      </a: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Дехканова 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91457027"/>
                  </a:ext>
                </a:extLst>
              </a:tr>
              <a:tr h="186815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Заседания №3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Январь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3665753844"/>
                  </a:ext>
                </a:extLst>
              </a:tr>
              <a:tr h="37362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Итоги 2 четверти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Предметники МО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1480868836"/>
                  </a:ext>
                </a:extLst>
              </a:tr>
              <a:tr h="373628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Итоги внеклассных мероприятий по информатике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Предметники МО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2656750351"/>
                  </a:ext>
                </a:extLst>
              </a:tr>
              <a:tr h="46801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Проверка уроков 8-9 классов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Азимкулова А.</a:t>
                      </a:r>
                    </a:p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Эшалиева 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53" marR="56053" marT="0" marB="0"/>
                </a:tc>
                <a:extLst>
                  <a:ext uri="{0D108BD9-81ED-4DB2-BD59-A6C34878D82A}">
                    <a16:rowId xmlns:a16="http://schemas.microsoft.com/office/drawing/2014/main" val="1653928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141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3CF2A-A76E-4588-97F9-D0995F8EFD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открытых уроков учителей метод объединения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Физической культуры и технологии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На 2022 – 2023 учебный год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800786D-5773-4C70-85C5-099A67FAD7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556228"/>
              </p:ext>
            </p:extLst>
          </p:nvPr>
        </p:nvGraphicFramePr>
        <p:xfrm>
          <a:off x="1141414" y="1653436"/>
          <a:ext cx="9905997" cy="4772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990">
                  <a:extLst>
                    <a:ext uri="{9D8B030D-6E8A-4147-A177-3AD203B41FA5}">
                      <a16:colId xmlns:a16="http://schemas.microsoft.com/office/drawing/2014/main" val="55334143"/>
                    </a:ext>
                  </a:extLst>
                </a:gridCol>
                <a:gridCol w="1506909">
                  <a:extLst>
                    <a:ext uri="{9D8B030D-6E8A-4147-A177-3AD203B41FA5}">
                      <a16:colId xmlns:a16="http://schemas.microsoft.com/office/drawing/2014/main" val="2302776912"/>
                    </a:ext>
                  </a:extLst>
                </a:gridCol>
                <a:gridCol w="1139588">
                  <a:extLst>
                    <a:ext uri="{9D8B030D-6E8A-4147-A177-3AD203B41FA5}">
                      <a16:colId xmlns:a16="http://schemas.microsoft.com/office/drawing/2014/main" val="3393185753"/>
                    </a:ext>
                  </a:extLst>
                </a:gridCol>
                <a:gridCol w="1138692">
                  <a:extLst>
                    <a:ext uri="{9D8B030D-6E8A-4147-A177-3AD203B41FA5}">
                      <a16:colId xmlns:a16="http://schemas.microsoft.com/office/drawing/2014/main" val="1172341222"/>
                    </a:ext>
                  </a:extLst>
                </a:gridCol>
                <a:gridCol w="1014161">
                  <a:extLst>
                    <a:ext uri="{9D8B030D-6E8A-4147-A177-3AD203B41FA5}">
                      <a16:colId xmlns:a16="http://schemas.microsoft.com/office/drawing/2014/main" val="981153438"/>
                    </a:ext>
                  </a:extLst>
                </a:gridCol>
                <a:gridCol w="887840">
                  <a:extLst>
                    <a:ext uri="{9D8B030D-6E8A-4147-A177-3AD203B41FA5}">
                      <a16:colId xmlns:a16="http://schemas.microsoft.com/office/drawing/2014/main" val="1342715910"/>
                    </a:ext>
                  </a:extLst>
                </a:gridCol>
                <a:gridCol w="1029392">
                  <a:extLst>
                    <a:ext uri="{9D8B030D-6E8A-4147-A177-3AD203B41FA5}">
                      <a16:colId xmlns:a16="http://schemas.microsoft.com/office/drawing/2014/main" val="2537551298"/>
                    </a:ext>
                  </a:extLst>
                </a:gridCol>
                <a:gridCol w="1021329">
                  <a:extLst>
                    <a:ext uri="{9D8B030D-6E8A-4147-A177-3AD203B41FA5}">
                      <a16:colId xmlns:a16="http://schemas.microsoft.com/office/drawing/2014/main" val="3484632207"/>
                    </a:ext>
                  </a:extLst>
                </a:gridCol>
                <a:gridCol w="1013267">
                  <a:extLst>
                    <a:ext uri="{9D8B030D-6E8A-4147-A177-3AD203B41FA5}">
                      <a16:colId xmlns:a16="http://schemas.microsoft.com/office/drawing/2014/main" val="4207476746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val="3835599395"/>
                    </a:ext>
                  </a:extLst>
                </a:gridCol>
              </a:tblGrid>
              <a:tr h="339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№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ФИО учителя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Октябрь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Ноябрь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Декабрь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Январь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Февраль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Март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Апрель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Май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815575030"/>
                  </a:ext>
                </a:extLst>
              </a:tr>
              <a:tr h="391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Аксакалов 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3353628982"/>
                  </a:ext>
                </a:extLst>
              </a:tr>
              <a:tr h="397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Юнусова 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7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2196598937"/>
                  </a:ext>
                </a:extLst>
              </a:tr>
              <a:tr h="467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Мырзабеков 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3668835557"/>
                  </a:ext>
                </a:extLst>
              </a:tr>
              <a:tr h="393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Дехканова 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715761449"/>
                  </a:ext>
                </a:extLst>
              </a:tr>
              <a:tr h="392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Эшалиева 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3125110883"/>
                  </a:ext>
                </a:extLst>
              </a:tr>
              <a:tr h="38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Умарбекова 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2130861954"/>
                  </a:ext>
                </a:extLst>
              </a:tr>
              <a:tr h="431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Сатыбалдиев 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3577550261"/>
                  </a:ext>
                </a:extLst>
              </a:tr>
              <a:tr h="392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Эрматов 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1485149831"/>
                  </a:ext>
                </a:extLst>
              </a:tr>
              <a:tr h="397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Кубаныч к 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4240157988"/>
                  </a:ext>
                </a:extLst>
              </a:tr>
              <a:tr h="387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Кураева С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extLst>
                  <a:ext uri="{0D108BD9-81ED-4DB2-BD59-A6C34878D82A}">
                    <a16:rowId xmlns:a16="http://schemas.microsoft.com/office/drawing/2014/main" val="3489747235"/>
                  </a:ext>
                </a:extLst>
              </a:tr>
              <a:tr h="393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Молдалиева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58" marR="44958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3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3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171A7-9A4E-40A0-9733-0F3719CA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C858CF-8A08-49CB-83D7-FE7EC437C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238539"/>
            <a:ext cx="3856037" cy="5552661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Эшалиева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Айымкан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Ашырбековна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latin typeface="Times New Roman" panose="02020603050405020304" pitchFamily="18" charset="0"/>
              </a:rPr>
              <a:t>Образование: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ОшГУ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стаж: 29 лет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Награды: г. Таш-Кумыр Грамота «учитель года» 1997 год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Грамота за вклад и развития города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Грамота за активное участие в спортивной жизни школы 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М.В. Фрунзе 2019 года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Грамота: Вклад в социально-экономическое развитие региона и многолетнюю работу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Грамота за многолетнюю работу и вклад в области образование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</a:rPr>
              <a:t>Благодарственное письмо от «Академия роста» за творческий расход.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6E8ED09-C10B-4210-8CF8-CB5E424EF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70" y="592137"/>
            <a:ext cx="3405808" cy="5742401"/>
          </a:xfrm>
        </p:spPr>
      </p:pic>
    </p:spTree>
    <p:extLst>
      <p:ext uri="{BB962C8B-B14F-4D97-AF65-F5344CB8AC3E}">
        <p14:creationId xmlns:p14="http://schemas.microsoft.com/office/powerpoint/2010/main" val="320948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15ED3-D379-4F87-88F8-8748E25CC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584828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Эшалиева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Айымкан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Ашырбековна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ky-KG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Курсы повышения: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г. В Жалал-Абадском областном методическом центре образования .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направлению «Теория и методика  преподавания математики»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2018 г. В Жалал-Абадском областном методическом центре образования,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направлению  « Теория и методика преподавания информатики».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2019 г. «КР Билим беруу жана Илим министрлиги», « ЖЧК «Креатив-Таалим» Билим беруу комплекси», по направлению «Маалыматтык-компьютердик технологиялар»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Центр интелектуального развития “ Академия Роста”г. Кербен,ул.Уметалиев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2020г. г. Бишкек, Министерство образования и науки КР.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 направлению «Теория и методика преподавания информатики».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2020г. г.Бишкек, Министерство образования и науки КР.Республиканский институт высшей квалификации и переподготовки педагогических кадров при МОН КР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D2604E-2E2B-4BE3-AF0D-C31CAB3901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014450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60505-CF6E-4625-806C-65E6D5E3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C4B45F-5B8E-4DCD-BF6F-20A07A071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982464"/>
            <a:ext cx="5891213" cy="441840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52F3799-3110-40E0-A589-955CCAC7C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Кураева Салтанат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Камилбековна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Образование:</a:t>
            </a:r>
          </a:p>
          <a:p>
            <a:pPr algn="just">
              <a:spcAft>
                <a:spcPts val="800"/>
              </a:spcAft>
            </a:pP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Сред.спец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СПТУ 66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Шамалды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сай  очное</a:t>
            </a:r>
          </a:p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Незаконченное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сред.спец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дошкольное заочное ЦАК г.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Майлуу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18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Суу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Стаж работы: 1 год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7EF96-A09C-4D60-9864-2B9DAF1F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7FD247F-06A8-4BB6-8565-D0D235F5B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58" y="592138"/>
            <a:ext cx="3899296" cy="51990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95543E2-A4B6-4DBA-AC46-61D5AC093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378226"/>
            <a:ext cx="3856037" cy="4412974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Юнусова Алия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Турдалиевна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Образование:</a:t>
            </a: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Сред.спец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АТУ-110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Стаж работы: 27 лет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Награды: 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Грамота Мэрии 2055 год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Школьная грамота 2012 год</a:t>
            </a:r>
          </a:p>
          <a:p>
            <a:r>
              <a:rPr lang="ru-RU" dirty="0"/>
              <a:t>Областная грамота 2021 год</a:t>
            </a:r>
          </a:p>
          <a:p>
            <a:r>
              <a:rPr lang="ru-RU" dirty="0"/>
              <a:t>Грамота профсоюза 2020 год</a:t>
            </a:r>
          </a:p>
          <a:p>
            <a:r>
              <a:rPr lang="ru-RU" dirty="0"/>
              <a:t>Почетная грамота 2009 год</a:t>
            </a:r>
          </a:p>
          <a:p>
            <a:r>
              <a:rPr lang="ru-RU" dirty="0"/>
              <a:t>Повышение классификации: 2021 год </a:t>
            </a:r>
          </a:p>
          <a:p>
            <a:r>
              <a:rPr lang="ru-RU" dirty="0"/>
              <a:t>Г. Бишкек «онлайн»</a:t>
            </a:r>
          </a:p>
        </p:txBody>
      </p:sp>
    </p:spTree>
    <p:extLst>
      <p:ext uri="{BB962C8B-B14F-4D97-AF65-F5344CB8AC3E}">
        <p14:creationId xmlns:p14="http://schemas.microsoft.com/office/powerpoint/2010/main" val="3114293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17034-F1E6-481A-BD18-68D05804C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357239-C50F-472E-9532-8C02C204C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Дехканова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Алия </a:t>
            </a:r>
          </a:p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Высшее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ТашПИ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Учитель узбекского языка и литературы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Стаж работы: 29 лет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Повышение классификации: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Теория и методы преподавания физической культуры 2018 год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Теория и методы преподавание начального образования 2012 год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Узбекские язык и литература 2011 год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Награды: Школьная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очетная грамота за труды 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0A59112-F6EA-4AF4-AF15-4ED367AEC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58" y="592138"/>
            <a:ext cx="4237546" cy="5636384"/>
          </a:xfrm>
        </p:spPr>
      </p:pic>
    </p:spTree>
    <p:extLst>
      <p:ext uri="{BB962C8B-B14F-4D97-AF65-F5344CB8AC3E}">
        <p14:creationId xmlns:p14="http://schemas.microsoft.com/office/powerpoint/2010/main" val="3761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823</TotalTime>
  <Words>1023</Words>
  <Application>Microsoft Office PowerPoint</Application>
  <PresentationFormat>Широкоэкранный</PresentationFormat>
  <Paragraphs>316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Tahoma</vt:lpstr>
      <vt:lpstr>Times New Roman</vt:lpstr>
      <vt:lpstr>Tw Cen MT</vt:lpstr>
      <vt:lpstr>Контур</vt:lpstr>
      <vt:lpstr>Метод объединение  </vt:lpstr>
      <vt:lpstr>  Список учителей метод объединения физической культуры и технологии </vt:lpstr>
      <vt:lpstr>Годовой план заседании метод объединения прикладного, физической культуры, технологии и информатики за 2022-2023 учебный год </vt:lpstr>
      <vt:lpstr>График открытых уроков учителей метод объединения                                         Физической культуры и технологии                                               На 2022 – 2023 учебный год </vt:lpstr>
      <vt:lpstr>Презентация PowerPoint</vt:lpstr>
      <vt:lpstr>Эшалиева Айымкан Ашырбековна  Курсы повышения: 2015 г. В Жалал-Абадском областном методическом центре образования .   По направлению «Теория и методика  преподавания математики»       2018 г. В Жалал-Абадском областном методическом центре образования, по направлению  « Теория и методика преподавания информатики».         2019 г. «КР Билим беруу жана Илим министрлиги», « ЖЧК «Креатив-Таалим» Билим беруу комплекси», по направлению «Маалыматтык-компьютердик технологиялар»   2019 Центр интелектуального развития “ Академия Роста”г. Кербен,ул.Уметалиев             2020г. г. Бишкек, Министерство образования и науки КР.   По направлению «Теория и методика преподавания информатики». 2020г. г.Бишкек, Министерство образования и науки КР.Республиканский институт высшей квалификации и переподготовки педагогических кадров при МОН КР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объединение</dc:title>
  <dc:creator>Lenovo</dc:creator>
  <cp:lastModifiedBy>Lenovo</cp:lastModifiedBy>
  <cp:revision>30</cp:revision>
  <dcterms:created xsi:type="dcterms:W3CDTF">2022-11-27T05:25:29Z</dcterms:created>
  <dcterms:modified xsi:type="dcterms:W3CDTF">2022-11-30T04:11:08Z</dcterms:modified>
</cp:coreProperties>
</file>