
<file path=[Content_Types].xml><?xml version="1.0" encoding="utf-8"?>
<Types xmlns="http://schemas.openxmlformats.org/package/2006/content-types">
  <Default Extension="jfif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4" r:id="rId11"/>
    <p:sldId id="275" r:id="rId12"/>
    <p:sldId id="276" r:id="rId13"/>
    <p:sldId id="258" r:id="rId14"/>
    <p:sldId id="259" r:id="rId15"/>
    <p:sldId id="260" r:id="rId16"/>
    <p:sldId id="261" r:id="rId17"/>
    <p:sldId id="262" r:id="rId18"/>
    <p:sldId id="270" r:id="rId19"/>
    <p:sldId id="271" r:id="rId20"/>
    <p:sldId id="272" r:id="rId21"/>
    <p:sldId id="27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29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49" d="100"/>
          <a:sy n="49" d="100"/>
        </p:scale>
        <p:origin x="7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EF418-206B-402E-98CA-C8DF20C38EF1}" type="datetimeFigureOut">
              <a:rPr lang="ru-RU" smtClean="0"/>
              <a:t>сб 10.12.22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6CA52-1AF6-4350-9BC2-3F7351E4F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166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6CA52-1AF6-4350-9BC2-3F7351E4FDA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819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6CA52-1AF6-4350-9BC2-3F7351E4FDA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628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6CA52-1AF6-4350-9BC2-3F7351E4FDA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637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6CA52-1AF6-4350-9BC2-3F7351E4FDA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545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6CA52-1AF6-4350-9BC2-3F7351E4FDA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899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6CA52-1AF6-4350-9BC2-3F7351E4FDA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622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6CA52-1AF6-4350-9BC2-3F7351E4FDA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3073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6CA52-1AF6-4350-9BC2-3F7351E4FDA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941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6CA52-1AF6-4350-9BC2-3F7351E4FDA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7594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6CA52-1AF6-4350-9BC2-3F7351E4FDA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720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6CA52-1AF6-4350-9BC2-3F7351E4FDA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837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6CA52-1AF6-4350-9BC2-3F7351E4FDA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911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6CA52-1AF6-4350-9BC2-3F7351E4FDA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664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6CA52-1AF6-4350-9BC2-3F7351E4FDA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900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6CA52-1AF6-4350-9BC2-3F7351E4FDA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245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6CA52-1AF6-4350-9BC2-3F7351E4FDA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326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6CA52-1AF6-4350-9BC2-3F7351E4FDA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336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6CA52-1AF6-4350-9BC2-3F7351E4FDA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696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fif"/><Relationship Id="rId4" Type="http://schemas.openxmlformats.org/officeDocument/2006/relationships/image" Target="../media/image15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fif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fif"/><Relationship Id="rId5" Type="http://schemas.openxmlformats.org/officeDocument/2006/relationships/image" Target="../media/image24.jfif"/><Relationship Id="rId4" Type="http://schemas.openxmlformats.org/officeDocument/2006/relationships/image" Target="../media/image23.jf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f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fif"/><Relationship Id="rId5" Type="http://schemas.openxmlformats.org/officeDocument/2006/relationships/image" Target="../media/image27.jfif"/><Relationship Id="rId4" Type="http://schemas.openxmlformats.org/officeDocument/2006/relationships/image" Target="../media/image21.jf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f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fif"/><Relationship Id="rId5" Type="http://schemas.openxmlformats.org/officeDocument/2006/relationships/image" Target="../media/image31.jfif"/><Relationship Id="rId4" Type="http://schemas.openxmlformats.org/officeDocument/2006/relationships/image" Target="../media/image30.jf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f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fif"/><Relationship Id="rId5" Type="http://schemas.openxmlformats.org/officeDocument/2006/relationships/image" Target="../media/image34.jfif"/><Relationship Id="rId4" Type="http://schemas.openxmlformats.org/officeDocument/2006/relationships/image" Target="../media/image33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9F63E-BEAB-4F12-BCCC-B5302D090E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Школьный парламент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8E9527-D1B4-485D-B8F2-770331DD66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2022-2023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11296F-4519-45DF-8879-AABD6A45A02E}"/>
              </a:ext>
            </a:extLst>
          </p:cNvPr>
          <p:cNvSpPr txBox="1"/>
          <p:nvPr/>
        </p:nvSpPr>
        <p:spPr>
          <a:xfrm>
            <a:off x="355775" y="6277970"/>
            <a:ext cx="5034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Сош</a:t>
            </a:r>
            <a:r>
              <a:rPr lang="ru-RU" dirty="0"/>
              <a:t> №8 </a:t>
            </a:r>
            <a:r>
              <a:rPr lang="ru-RU" dirty="0" err="1"/>
              <a:t>им.М.В.Фрунзе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5133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62B120-7C0F-477D-9277-DE41513B07DB}"/>
              </a:ext>
            </a:extLst>
          </p:cNvPr>
          <p:cNvSpPr txBox="1"/>
          <p:nvPr/>
        </p:nvSpPr>
        <p:spPr>
          <a:xfrm>
            <a:off x="250031" y="107156"/>
            <a:ext cx="61364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Palatino Linotype" panose="02040502050505030304" pitchFamily="18" charset="0"/>
              </a:rPr>
              <a:t>Министерство труда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44171C-797B-46A9-B673-8DF11AB56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0219" y="107156"/>
            <a:ext cx="2293144" cy="30575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D3DF2E-E743-4AFD-A493-412995214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793" y="107156"/>
            <a:ext cx="2293145" cy="30575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38D4840-87DE-46F2-9B46-8915F6FD74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0219" y="3429000"/>
            <a:ext cx="2293144" cy="30575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F7BB387-B750-43DB-85E3-3D345B4CC2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2856" y="3429000"/>
            <a:ext cx="2352081" cy="31361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FCBA653-221A-492C-A037-D37DC7E1F0DC}"/>
              </a:ext>
            </a:extLst>
          </p:cNvPr>
          <p:cNvSpPr txBox="1"/>
          <p:nvPr/>
        </p:nvSpPr>
        <p:spPr>
          <a:xfrm>
            <a:off x="71437" y="1100138"/>
            <a:ext cx="625613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- участвует в проведении субботников;</a:t>
            </a:r>
          </a:p>
          <a:p>
            <a:r>
              <a:rPr lang="ru-RU" sz="2400" b="1" i="1" dirty="0"/>
              <a:t>- организует работу классов на пришкольном участке;</a:t>
            </a:r>
          </a:p>
          <a:p>
            <a:r>
              <a:rPr lang="ru-RU" sz="2400" b="1" i="1" dirty="0"/>
              <a:t>- организует работу по озеленению пришкольной</a:t>
            </a:r>
          </a:p>
          <a:p>
            <a:r>
              <a:rPr lang="ru-RU" sz="2400" b="1" i="1" dirty="0"/>
              <a:t>территории;</a:t>
            </a:r>
          </a:p>
          <a:p>
            <a:r>
              <a:rPr lang="ru-RU" sz="2400" b="1" i="1" dirty="0"/>
              <a:t>- осуществляет контроль за проведением генеральной</a:t>
            </a:r>
          </a:p>
          <a:p>
            <a:r>
              <a:rPr lang="ru-RU" sz="2400" b="1" i="1" dirty="0"/>
              <a:t>уборки в школе;</a:t>
            </a:r>
          </a:p>
          <a:p>
            <a:r>
              <a:rPr lang="ru-RU" sz="2400" b="1" i="1" dirty="0"/>
              <a:t>- проводит рейды по сохранности мебели в классах и школе;</a:t>
            </a:r>
          </a:p>
          <a:p>
            <a:r>
              <a:rPr lang="ru-RU" sz="2400" b="1" i="1" dirty="0"/>
              <a:t>- организует работу «тимуровских» отрядов.</a:t>
            </a:r>
          </a:p>
        </p:txBody>
      </p:sp>
    </p:spTree>
    <p:extLst>
      <p:ext uri="{BB962C8B-B14F-4D97-AF65-F5344CB8AC3E}">
        <p14:creationId xmlns:p14="http://schemas.microsoft.com/office/powerpoint/2010/main" val="390738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BFE371-6FAB-4407-91BD-24E32FAE13A2}"/>
              </a:ext>
            </a:extLst>
          </p:cNvPr>
          <p:cNvSpPr txBox="1"/>
          <p:nvPr/>
        </p:nvSpPr>
        <p:spPr>
          <a:xfrm>
            <a:off x="0" y="121443"/>
            <a:ext cx="65412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Palatino Linotype" panose="02040502050505030304" pitchFamily="18" charset="0"/>
              </a:rPr>
              <a:t>Министерство СМИ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7ABAB8-0C09-4F63-835C-B2F129D15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938" y="150536"/>
            <a:ext cx="2484455" cy="33126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F5E705-3B5C-433A-8F47-59384A1A1A9F}"/>
              </a:ext>
            </a:extLst>
          </p:cNvPr>
          <p:cNvSpPr txBox="1"/>
          <p:nvPr/>
        </p:nvSpPr>
        <p:spPr>
          <a:xfrm>
            <a:off x="100013" y="1128714"/>
            <a:ext cx="63365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-всю выкладываемую информацию, предварительно</a:t>
            </a:r>
          </a:p>
          <a:p>
            <a:r>
              <a:rPr lang="ru-RU" b="1" i="1" dirty="0"/>
              <a:t>согласовывает с завучем по ВР;</a:t>
            </a:r>
          </a:p>
          <a:p>
            <a:r>
              <a:rPr lang="ru-RU" b="1" i="1" dirty="0"/>
              <a:t>-контролирует создание фейковых страниц, во всех</a:t>
            </a:r>
          </a:p>
          <a:p>
            <a:r>
              <a:rPr lang="ru-RU" b="1" i="1" dirty="0" err="1"/>
              <a:t>соц.сетях</a:t>
            </a:r>
            <a:r>
              <a:rPr lang="ru-RU" b="1" i="1" dirty="0"/>
              <a:t> причиняющие дискомфорт учащимся школы;</a:t>
            </a:r>
          </a:p>
          <a:p>
            <a:r>
              <a:rPr lang="ru-RU" b="1" i="1" dirty="0"/>
              <a:t>-создает и ведет систематичную работу, публикацию в соц.</a:t>
            </a:r>
          </a:p>
          <a:p>
            <a:r>
              <a:rPr lang="ru-RU" b="1" i="1" dirty="0"/>
              <a:t>сетях, исключительно в интересах школы;</a:t>
            </a:r>
          </a:p>
          <a:p>
            <a:r>
              <a:rPr lang="ru-RU" b="1" i="1" dirty="0"/>
              <a:t>-контролирует вид и качество публикуемой информации;</a:t>
            </a:r>
          </a:p>
          <a:p>
            <a:r>
              <a:rPr lang="ru-RU" b="1" i="1" dirty="0"/>
              <a:t>-оказывают помощь школе, для создания фотографий,</a:t>
            </a:r>
          </a:p>
          <a:p>
            <a:r>
              <a:rPr lang="ru-RU" b="1" i="1" dirty="0"/>
              <a:t>видеороликов на школьных мероприятиях и на конкурсах;</a:t>
            </a:r>
          </a:p>
          <a:p>
            <a:r>
              <a:rPr lang="ru-RU" b="1" i="1" dirty="0"/>
              <a:t>-не вступает в конфликт с теми, кто пишет негативные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C52D44-D890-4065-AB32-25AF39EABE80}"/>
              </a:ext>
            </a:extLst>
          </p:cNvPr>
          <p:cNvSpPr txBox="1"/>
          <p:nvPr/>
        </p:nvSpPr>
        <p:spPr>
          <a:xfrm>
            <a:off x="5529263" y="30805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C3A765B-7BE5-4F3E-97ED-07E0F77A5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1314" y="3390871"/>
            <a:ext cx="2484455" cy="33126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35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DB98BC-C2EC-434F-9A13-A839796FD4C6}"/>
              </a:ext>
            </a:extLst>
          </p:cNvPr>
          <p:cNvSpPr txBox="1"/>
          <p:nvPr/>
        </p:nvSpPr>
        <p:spPr>
          <a:xfrm>
            <a:off x="515566" y="-165371"/>
            <a:ext cx="38424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Palatino Linotype" panose="02040502050505030304" pitchFamily="18" charset="0"/>
              </a:rPr>
              <a:t>Техническая служба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03C171-3CF9-4C9F-9283-719C741C2159}"/>
              </a:ext>
            </a:extLst>
          </p:cNvPr>
          <p:cNvSpPr txBox="1"/>
          <p:nvPr/>
        </p:nvSpPr>
        <p:spPr>
          <a:xfrm>
            <a:off x="408701" y="1281179"/>
            <a:ext cx="6536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-всю выкладываемую информацию, предварительно</a:t>
            </a:r>
          </a:p>
          <a:p>
            <a:r>
              <a:rPr lang="ru-RU" b="1" i="1" dirty="0"/>
              <a:t>согласовывает с завучем по ВР;</a:t>
            </a:r>
          </a:p>
          <a:p>
            <a:r>
              <a:rPr lang="ru-RU" b="1" i="1" dirty="0"/>
              <a:t>-контролирует создание фейковых страниц, во всех</a:t>
            </a:r>
          </a:p>
          <a:p>
            <a:r>
              <a:rPr lang="ru-RU" b="1" i="1" dirty="0" err="1"/>
              <a:t>соц.сетях</a:t>
            </a:r>
            <a:r>
              <a:rPr lang="ru-RU" b="1" i="1" dirty="0"/>
              <a:t> причиняющие дискомфорт учащимся школы;</a:t>
            </a:r>
          </a:p>
          <a:p>
            <a:r>
              <a:rPr lang="ru-RU" b="1" i="1" dirty="0"/>
              <a:t>-создает и ведет систематичную работу, публикацию в соц.</a:t>
            </a:r>
          </a:p>
          <a:p>
            <a:r>
              <a:rPr lang="ru-RU" b="1" i="1" dirty="0"/>
              <a:t>сетях, исключительно в интересах школы;</a:t>
            </a:r>
          </a:p>
          <a:p>
            <a:r>
              <a:rPr lang="ru-RU" b="1" i="1" dirty="0"/>
              <a:t>-контролирует вид и качество публикуемой информации;</a:t>
            </a:r>
          </a:p>
          <a:p>
            <a:r>
              <a:rPr lang="ru-RU" b="1" i="1" dirty="0"/>
              <a:t>-оказывают помощь школе, для создания фотографий,</a:t>
            </a:r>
          </a:p>
          <a:p>
            <a:r>
              <a:rPr lang="ru-RU" b="1" i="1" dirty="0"/>
              <a:t>видеороликов на школьных мероприятиях и на конкурсах;</a:t>
            </a:r>
          </a:p>
          <a:p>
            <a:r>
              <a:rPr lang="ru-RU" b="1" i="1" dirty="0"/>
              <a:t>-не вступает в конфликт с теми, кто пишет негативные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E86BE70-26B8-4DE3-A93E-CA21E5561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8950" y="3159426"/>
            <a:ext cx="2584349" cy="34457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82B45D6-3E16-4F81-AB4C-BF7149321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075" y="97537"/>
            <a:ext cx="2584349" cy="34457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368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525100-22B3-48EF-BCC2-0701FE731DEC}"/>
              </a:ext>
            </a:extLst>
          </p:cNvPr>
          <p:cNvSpPr txBox="1"/>
          <p:nvPr/>
        </p:nvSpPr>
        <p:spPr>
          <a:xfrm>
            <a:off x="259306" y="272956"/>
            <a:ext cx="7738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>
                <a:solidFill>
                  <a:srgbClr val="BE297E"/>
                </a:solidFill>
              </a:rPr>
              <a:t>Законы нашего самоуправления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0BA250-E8EF-42D4-9B90-6BD21A9E4EB6}"/>
              </a:ext>
            </a:extLst>
          </p:cNvPr>
          <p:cNvSpPr txBox="1"/>
          <p:nvPr/>
        </p:nvSpPr>
        <p:spPr>
          <a:xfrm>
            <a:off x="586854" y="1119116"/>
            <a:ext cx="11095630" cy="588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Запомни: правда нужна не только тебе, но и окружающим тебя людям.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 правдив. </a:t>
            </a:r>
          </a:p>
          <a:p>
            <a:pPr>
              <a:lnSpc>
                <a:spcPct val="80000"/>
              </a:lnSpc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 добр к ближнему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добро вернется к тебе. </a:t>
            </a:r>
          </a:p>
          <a:p>
            <a:pPr>
              <a:lnSpc>
                <a:spcPct val="80000"/>
              </a:lnSpc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чем требовать внимания к себе,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прояви внимание к окружающим людям</a:t>
            </a:r>
          </a:p>
          <a:p>
            <a:pPr>
              <a:lnSpc>
                <a:spcPct val="80000"/>
              </a:lnSpc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Тебе сегодня хорошо, но рядом могут быть люди, у которых слезы на глазах.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забывай о других. </a:t>
            </a:r>
          </a:p>
          <a:p>
            <a:pPr>
              <a:lnSpc>
                <a:spcPct val="80000"/>
              </a:lnSpc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Народ, забывший свою историю, умрет.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 о своем народе и своей истории. </a:t>
            </a:r>
          </a:p>
          <a:p>
            <a:pPr>
              <a:lnSpc>
                <a:spcPct val="80000"/>
              </a:lnSpc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Хочешь, чтобы тебя уважали,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уважай человеческое достоинство других. </a:t>
            </a:r>
          </a:p>
          <a:p>
            <a:pPr>
              <a:lnSpc>
                <a:spcPct val="80000"/>
              </a:lnSpc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Помни: старость уважается у всех народов, будь цивилизован. </a:t>
            </a:r>
          </a:p>
          <a:p>
            <a:pPr>
              <a:lnSpc>
                <a:spcPct val="80000"/>
              </a:lnSpc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человек хочет быть свободен.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Отстаивая свою свободу, не забывай о свободе другого человека. </a:t>
            </a:r>
          </a:p>
          <a:p>
            <a:pPr>
              <a:lnSpc>
                <a:spcPct val="80000"/>
              </a:lnSpc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 смел. </a:t>
            </a:r>
          </a:p>
          <a:p>
            <a:pPr>
              <a:lnSpc>
                <a:spcPct val="80000"/>
              </a:lnSpc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 о своей духовной силе, долге, благородстве, достоинстве.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988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3C93A8-7ABC-4980-8283-9EADC50B0EB4}"/>
              </a:ext>
            </a:extLst>
          </p:cNvPr>
          <p:cNvSpPr txBox="1"/>
          <p:nvPr/>
        </p:nvSpPr>
        <p:spPr>
          <a:xfrm>
            <a:off x="2661313" y="-122830"/>
            <a:ext cx="74698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i="1" dirty="0"/>
              <a:t>Наш девиз: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4FEF7D-A16E-49AD-B714-B6A2E0FB24D3}"/>
              </a:ext>
            </a:extLst>
          </p:cNvPr>
          <p:cNvSpPr txBox="1"/>
          <p:nvPr/>
        </p:nvSpPr>
        <p:spPr>
          <a:xfrm>
            <a:off x="1433014" y="1859339"/>
            <a:ext cx="124877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i="1" dirty="0" err="1"/>
              <a:t>Твори,ищи,фантазируй</a:t>
            </a:r>
            <a:r>
              <a:rPr lang="ru-RU" sz="6600" i="1" dirty="0"/>
              <a:t> </a:t>
            </a:r>
            <a:r>
              <a:rPr lang="ru-RU" sz="6600" i="1" dirty="0" err="1"/>
              <a:t>смелее!Находи</a:t>
            </a:r>
            <a:r>
              <a:rPr lang="ru-RU" sz="6600" i="1" dirty="0"/>
              <a:t> пути выполнения решений!</a:t>
            </a:r>
          </a:p>
        </p:txBody>
      </p:sp>
    </p:spTree>
    <p:extLst>
      <p:ext uri="{BB962C8B-B14F-4D97-AF65-F5344CB8AC3E}">
        <p14:creationId xmlns:p14="http://schemas.microsoft.com/office/powerpoint/2010/main" val="288172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B1908E-B30C-4D6E-A532-2FC9610FB13C}"/>
              </a:ext>
            </a:extLst>
          </p:cNvPr>
          <p:cNvSpPr txBox="1"/>
          <p:nvPr/>
        </p:nvSpPr>
        <p:spPr>
          <a:xfrm>
            <a:off x="996286" y="368488"/>
            <a:ext cx="79566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i="1" dirty="0"/>
              <a:t>Школьное самоуправление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38A6DB-D60B-4BA6-8F38-0397DFCE6D1E}"/>
              </a:ext>
            </a:extLst>
          </p:cNvPr>
          <p:cNvSpPr txBox="1"/>
          <p:nvPr/>
        </p:nvSpPr>
        <p:spPr>
          <a:xfrm>
            <a:off x="663736" y="2202735"/>
            <a:ext cx="67692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/>
              <a:t>Это режим протекания совместной и самостоятельной жизни, в которой каждый ученик может определить свое место и реализовать свои способности и возможности.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86F0E2-AB9E-4917-AA9D-05695A3AB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299" y="209111"/>
            <a:ext cx="4582778" cy="25375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63CA566-3466-43E1-B20E-952D069D74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440" y="2905989"/>
            <a:ext cx="3611274" cy="27215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A62986-A5CC-49DF-8F4B-464A0F9DC4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513" y="3645952"/>
            <a:ext cx="5047737" cy="28393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6061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B9CBD23-813D-481C-A67F-65D1A3529DF3}"/>
              </a:ext>
            </a:extLst>
          </p:cNvPr>
          <p:cNvSpPr/>
          <p:nvPr/>
        </p:nvSpPr>
        <p:spPr>
          <a:xfrm>
            <a:off x="685587" y="366623"/>
            <a:ext cx="984003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64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Цель</a:t>
            </a:r>
            <a:r>
              <a:rPr lang="ru-RU" sz="2800" b="1" dirty="0">
                <a:solidFill>
                  <a:srgbClr val="646464"/>
                </a:solidFill>
                <a:latin typeface="Roboto"/>
              </a:rPr>
              <a:t> </a:t>
            </a:r>
            <a:r>
              <a:rPr lang="ru-RU" sz="2800" dirty="0">
                <a:solidFill>
                  <a:srgbClr val="646464"/>
                </a:solidFill>
                <a:latin typeface="Roboto"/>
              </a:rPr>
              <a:t>- Формирование высоконравственной творческой, активной личности на основе приобщения к ценностям общечеловеческой национальной культуры и содружества учителей и учеников разных возрастов.</a:t>
            </a:r>
          </a:p>
          <a:p>
            <a:r>
              <a:rPr lang="ru-RU" sz="2800" b="1" dirty="0">
                <a:solidFill>
                  <a:srgbClr val="646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Задачи</a:t>
            </a:r>
            <a:r>
              <a:rPr lang="ru-RU" sz="2800" b="1" dirty="0">
                <a:solidFill>
                  <a:srgbClr val="646464"/>
                </a:solidFill>
                <a:latin typeface="Roboto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646464"/>
                </a:solidFill>
                <a:latin typeface="Roboto"/>
              </a:rPr>
              <a:t>1. Создание системы самоуправления как воспитывающей среды школы, обеспечивающей социализацию каждого ребенка.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646464"/>
                </a:solidFill>
                <a:latin typeface="Roboto"/>
              </a:rPr>
              <a:t>2. Организация групповой, коллективной и индивидуальной деятельности, вовлекающей школьника в общественно - целостные отношения.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646464"/>
                </a:solidFill>
                <a:latin typeface="Roboto"/>
              </a:rPr>
              <a:t>3. Развитие и упрочнение детской организации как основы для </a:t>
            </a:r>
            <a:r>
              <a:rPr lang="ru-RU" sz="2800" dirty="0" err="1">
                <a:solidFill>
                  <a:srgbClr val="646464"/>
                </a:solidFill>
                <a:latin typeface="Roboto"/>
              </a:rPr>
              <a:t>межвозрастного</a:t>
            </a:r>
            <a:r>
              <a:rPr lang="ru-RU" sz="2800" dirty="0">
                <a:solidFill>
                  <a:srgbClr val="646464"/>
                </a:solidFill>
                <a:latin typeface="Roboto"/>
              </a:rPr>
              <a:t> общения, социальной адаптации, творческого развития каждого ученика.</a:t>
            </a:r>
            <a:endParaRPr lang="ru-RU" sz="2800" dirty="0">
              <a:solidFill>
                <a:srgbClr val="646464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46370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D5030F0-DF7E-458F-A9AE-35F80309614A}"/>
              </a:ext>
            </a:extLst>
          </p:cNvPr>
          <p:cNvSpPr/>
          <p:nvPr/>
        </p:nvSpPr>
        <p:spPr>
          <a:xfrm>
            <a:off x="398344" y="117693"/>
            <a:ext cx="992192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212529"/>
                </a:solidFill>
                <a:latin typeface="Open Sans"/>
              </a:rPr>
              <a:t>Школьный парламент:</a:t>
            </a:r>
          </a:p>
          <a:p>
            <a:pPr algn="just"/>
            <a:r>
              <a:rPr lang="ru-RU" sz="2400" b="1" i="1" dirty="0">
                <a:solidFill>
                  <a:srgbClr val="212529"/>
                </a:solidFill>
                <a:latin typeface="Open Sans"/>
              </a:rPr>
              <a:t>—  принимает участие в разработке годового плана работы школы;</a:t>
            </a:r>
          </a:p>
          <a:p>
            <a:pPr algn="just"/>
            <a:r>
              <a:rPr lang="ru-RU" sz="2400" b="1" i="1" dirty="0">
                <a:solidFill>
                  <a:srgbClr val="212529"/>
                </a:solidFill>
                <a:latin typeface="Open Sans"/>
              </a:rPr>
              <a:t>—  координирует деятельность органов ученического самоуправления школы (Совет парламента, Министерства, активы классов), оказывает помощь в планировании их работы;</a:t>
            </a:r>
          </a:p>
          <a:p>
            <a:pPr algn="just"/>
            <a:r>
              <a:rPr lang="ru-RU" sz="2400" b="1" i="1" dirty="0">
                <a:solidFill>
                  <a:srgbClr val="212529"/>
                </a:solidFill>
                <a:latin typeface="Open Sans"/>
              </a:rPr>
              <a:t>—  организует взаимодействия классных коллективов;</a:t>
            </a:r>
          </a:p>
          <a:p>
            <a:pPr algn="just"/>
            <a:r>
              <a:rPr lang="ru-RU" sz="2400" b="1" i="1" dirty="0">
                <a:solidFill>
                  <a:srgbClr val="212529"/>
                </a:solidFill>
                <a:latin typeface="Open Sans"/>
              </a:rPr>
              <a:t>—  вносит предложения по совершенствованию деятельности школы;</a:t>
            </a:r>
          </a:p>
          <a:p>
            <a:pPr algn="just"/>
            <a:r>
              <a:rPr lang="ru-RU" sz="2400" b="1" i="1" dirty="0">
                <a:solidFill>
                  <a:srgbClr val="212529"/>
                </a:solidFill>
                <a:latin typeface="Open Sans"/>
              </a:rPr>
              <a:t>—  создает инициативные группы школьников для проведения различных мероприятий;</a:t>
            </a:r>
          </a:p>
          <a:p>
            <a:pPr algn="just"/>
            <a:r>
              <a:rPr lang="ru-RU" sz="2400" b="1" i="1" dirty="0">
                <a:solidFill>
                  <a:srgbClr val="212529"/>
                </a:solidFill>
                <a:latin typeface="Open Sans"/>
              </a:rPr>
              <a:t>—  содействует выявлению творческого потенциала обучающихся;</a:t>
            </a:r>
          </a:p>
          <a:p>
            <a:pPr algn="just"/>
            <a:r>
              <a:rPr lang="ru-RU" sz="2400" b="1" i="1" dirty="0">
                <a:solidFill>
                  <a:srgbClr val="212529"/>
                </a:solidFill>
                <a:latin typeface="Open Sans"/>
              </a:rPr>
              <a:t>—  организует проведение общешкольных коллективных творческих дел и мероприятий;</a:t>
            </a:r>
          </a:p>
          <a:p>
            <a:pPr algn="just"/>
            <a:r>
              <a:rPr lang="ru-RU" sz="2400" b="1" i="1" dirty="0">
                <a:solidFill>
                  <a:srgbClr val="212529"/>
                </a:solidFill>
                <a:latin typeface="Open Sans"/>
              </a:rPr>
              <a:t>—  организует изучение общественного мнения обучающихся по актуальным проблемам школьной жизни.</a:t>
            </a:r>
            <a:endParaRPr lang="ru-RU" sz="2400" b="1" i="1" dirty="0">
              <a:solidFill>
                <a:srgbClr val="212529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15307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0B1A5F-A64E-4E9F-B427-764025C53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267" y="886837"/>
            <a:ext cx="3679507" cy="275963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2472D0-8EA1-4CDF-8FCA-FA26626291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362" y="886837"/>
            <a:ext cx="3882035" cy="27596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677E99-5DD8-4069-872B-B6A7A94BE1B1}"/>
              </a:ext>
            </a:extLst>
          </p:cNvPr>
          <p:cNvSpPr txBox="1"/>
          <p:nvPr/>
        </p:nvSpPr>
        <p:spPr>
          <a:xfrm>
            <a:off x="3050380" y="102098"/>
            <a:ext cx="74080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Palatino Linotype" panose="02040502050505030304" pitchFamily="18" charset="0"/>
              </a:rPr>
              <a:t>Работа парламента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9A4AC0C-88A3-4C96-BAE4-F56E26FFE5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361" y="3779043"/>
            <a:ext cx="3882035" cy="29115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F1EA076-40BE-44EE-B156-C6BBD53B57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1961" y="3783896"/>
            <a:ext cx="3691813" cy="275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23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B82CC9-9CCC-42E4-A498-2CD3AA5E6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225" y="214312"/>
            <a:ext cx="4248151" cy="31861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ACD8CE-914D-4BF6-9E5A-D990604AE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624" y="214312"/>
            <a:ext cx="4394201" cy="31861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11BCDB-A537-4B23-B820-64BEF6FBA3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3225" y="3567842"/>
            <a:ext cx="4394201" cy="329015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7B123B3-A415-4D93-9D8E-22798CC26E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6674" y="3567842"/>
            <a:ext cx="4248151" cy="31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30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id="{1CC1DDE1-6565-4F87-A4B1-98BEE350838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4450997" y="2123477"/>
            <a:ext cx="3490174" cy="22151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D1BDEB-D997-4247-90CF-A49C9578FF69}"/>
              </a:ext>
            </a:extLst>
          </p:cNvPr>
          <p:cNvSpPr txBox="1"/>
          <p:nvPr/>
        </p:nvSpPr>
        <p:spPr>
          <a:xfrm>
            <a:off x="4792637" y="2904412"/>
            <a:ext cx="3164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Президент</a:t>
            </a:r>
            <a:r>
              <a:rPr lang="ru-RU" dirty="0"/>
              <a:t> </a:t>
            </a:r>
          </a:p>
        </p:txBody>
      </p:sp>
      <p:sp>
        <p:nvSpPr>
          <p:cNvPr id="6" name="Выноска: линия с чертой 5">
            <a:extLst>
              <a:ext uri="{FF2B5EF4-FFF2-40B4-BE49-F238E27FC236}">
                <a16:creationId xmlns:a16="http://schemas.microsoft.com/office/drawing/2014/main" id="{8C13653C-3D0D-4B1C-81CF-71D7E2189C3F}"/>
              </a:ext>
            </a:extLst>
          </p:cNvPr>
          <p:cNvSpPr/>
          <p:nvPr/>
        </p:nvSpPr>
        <p:spPr>
          <a:xfrm>
            <a:off x="8488909" y="1023583"/>
            <a:ext cx="3275462" cy="1255594"/>
          </a:xfrm>
          <a:prstGeom prst="accentCallout1">
            <a:avLst>
              <a:gd name="adj1" fmla="val 18750"/>
              <a:gd name="adj2" fmla="val -8333"/>
              <a:gd name="adj3" fmla="val 112500"/>
              <a:gd name="adj4" fmla="val -36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>
                <a:solidFill>
                  <a:schemeClr val="tx1"/>
                </a:solidFill>
              </a:rPr>
              <a:t>Министерство образования </a:t>
            </a:r>
          </a:p>
        </p:txBody>
      </p:sp>
      <p:sp>
        <p:nvSpPr>
          <p:cNvPr id="7" name="Выноска: линия 6">
            <a:extLst>
              <a:ext uri="{FF2B5EF4-FFF2-40B4-BE49-F238E27FC236}">
                <a16:creationId xmlns:a16="http://schemas.microsoft.com/office/drawing/2014/main" id="{AD5E2767-BFC9-4012-B6B9-4A8065327DAF}"/>
              </a:ext>
            </a:extLst>
          </p:cNvPr>
          <p:cNvSpPr/>
          <p:nvPr/>
        </p:nvSpPr>
        <p:spPr>
          <a:xfrm>
            <a:off x="9130798" y="2904412"/>
            <a:ext cx="2572605" cy="1434232"/>
          </a:xfrm>
          <a:prstGeom prst="borderCallout1">
            <a:avLst>
              <a:gd name="adj1" fmla="val 52652"/>
              <a:gd name="adj2" fmla="val 222"/>
              <a:gd name="adj3" fmla="val 31811"/>
              <a:gd name="adj4" fmla="val -466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C4871D-1105-49BD-8642-9BAA60C002EB}"/>
              </a:ext>
            </a:extLst>
          </p:cNvPr>
          <p:cNvSpPr txBox="1"/>
          <p:nvPr/>
        </p:nvSpPr>
        <p:spPr>
          <a:xfrm>
            <a:off x="9244081" y="3013501"/>
            <a:ext cx="2572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Министерство печати и информации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F484BB40-7FD2-498B-94B8-939586E40370}"/>
              </a:ext>
            </a:extLst>
          </p:cNvPr>
          <p:cNvCxnSpPr>
            <a:stCxn id="2" idx="0"/>
          </p:cNvCxnSpPr>
          <p:nvPr/>
        </p:nvCxnSpPr>
        <p:spPr>
          <a:xfrm flipV="1">
            <a:off x="6196084" y="1624085"/>
            <a:ext cx="0" cy="499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62C5644-03D0-4831-8CEE-6B4F7CB6EB04}"/>
              </a:ext>
            </a:extLst>
          </p:cNvPr>
          <p:cNvSpPr/>
          <p:nvPr/>
        </p:nvSpPr>
        <p:spPr>
          <a:xfrm>
            <a:off x="4792637" y="545910"/>
            <a:ext cx="2672688" cy="1105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>
                <a:solidFill>
                  <a:schemeClr val="tx1"/>
                </a:solidFill>
              </a:rPr>
              <a:t>Вице-президент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9E4A8350-B8FE-476F-A669-19A3E31CB4B5}"/>
              </a:ext>
            </a:extLst>
          </p:cNvPr>
          <p:cNvCxnSpPr/>
          <p:nvPr/>
        </p:nvCxnSpPr>
        <p:spPr>
          <a:xfrm flipH="1" flipV="1">
            <a:off x="4094328" y="2123477"/>
            <a:ext cx="698309" cy="401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2ABAD7BA-5AF6-4D5B-85DA-572A09650DBE}"/>
              </a:ext>
            </a:extLst>
          </p:cNvPr>
          <p:cNvCxnSpPr>
            <a:stCxn id="2" idx="2"/>
          </p:cNvCxnSpPr>
          <p:nvPr/>
        </p:nvCxnSpPr>
        <p:spPr>
          <a:xfrm flipH="1" flipV="1">
            <a:off x="3160355" y="3179928"/>
            <a:ext cx="1290642" cy="51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916767AE-5146-4025-831B-227CFE4636F1}"/>
              </a:ext>
            </a:extLst>
          </p:cNvPr>
          <p:cNvCxnSpPr/>
          <p:nvPr/>
        </p:nvCxnSpPr>
        <p:spPr>
          <a:xfrm flipH="1">
            <a:off x="3616657" y="3612298"/>
            <a:ext cx="873456" cy="830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5E24C6F-1032-4D1B-8AD1-329B9B151DDD}"/>
              </a:ext>
            </a:extLst>
          </p:cNvPr>
          <p:cNvSpPr/>
          <p:nvPr/>
        </p:nvSpPr>
        <p:spPr>
          <a:xfrm>
            <a:off x="1214651" y="887104"/>
            <a:ext cx="2879675" cy="1236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>
                <a:solidFill>
                  <a:schemeClr val="tx1"/>
                </a:solidFill>
              </a:rPr>
              <a:t>Министерство спорта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14D2F41-369B-40A8-9962-1F9AF7AA903E}"/>
              </a:ext>
            </a:extLst>
          </p:cNvPr>
          <p:cNvSpPr/>
          <p:nvPr/>
        </p:nvSpPr>
        <p:spPr>
          <a:xfrm>
            <a:off x="709684" y="2904412"/>
            <a:ext cx="2450671" cy="10124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solidFill>
                  <a:schemeClr val="tx1"/>
                </a:solidFill>
              </a:rPr>
              <a:t>Министерство СМИ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756F953-CD6F-43AA-A702-891A831C8261}"/>
              </a:ext>
            </a:extLst>
          </p:cNvPr>
          <p:cNvSpPr/>
          <p:nvPr/>
        </p:nvSpPr>
        <p:spPr>
          <a:xfrm>
            <a:off x="1066017" y="4341656"/>
            <a:ext cx="2534607" cy="1024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solidFill>
                  <a:schemeClr val="tx1"/>
                </a:solidFill>
              </a:rPr>
              <a:t>Министерство труда 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C4DABBEC-01CE-469F-AEF4-27B85F43EB1C}"/>
              </a:ext>
            </a:extLst>
          </p:cNvPr>
          <p:cNvCxnSpPr/>
          <p:nvPr/>
        </p:nvCxnSpPr>
        <p:spPr>
          <a:xfrm>
            <a:off x="7642746" y="3916907"/>
            <a:ext cx="846163" cy="1050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035C2A7D-47C2-4FFC-99BD-E90DC389C034}"/>
              </a:ext>
            </a:extLst>
          </p:cNvPr>
          <p:cNvCxnSpPr>
            <a:stCxn id="2" idx="4"/>
          </p:cNvCxnSpPr>
          <p:nvPr/>
        </p:nvCxnSpPr>
        <p:spPr>
          <a:xfrm>
            <a:off x="6196084" y="4338644"/>
            <a:ext cx="0" cy="1027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993E31DD-1C68-4EA6-AA95-34DD6B16EEDC}"/>
              </a:ext>
            </a:extLst>
          </p:cNvPr>
          <p:cNvSpPr/>
          <p:nvPr/>
        </p:nvSpPr>
        <p:spPr>
          <a:xfrm>
            <a:off x="4903534" y="5366579"/>
            <a:ext cx="2739197" cy="1238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9CE555B-4496-43AD-829D-EF052169AA23}"/>
              </a:ext>
            </a:extLst>
          </p:cNvPr>
          <p:cNvSpPr/>
          <p:nvPr/>
        </p:nvSpPr>
        <p:spPr>
          <a:xfrm>
            <a:off x="8215952" y="4967785"/>
            <a:ext cx="2572605" cy="1050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solidFill>
                  <a:schemeClr val="tx1"/>
                </a:solidFill>
              </a:rPr>
              <a:t>Министерство досуга и культуры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B38C070-485B-4EAA-A0F9-FE1FB926403A}"/>
              </a:ext>
            </a:extLst>
          </p:cNvPr>
          <p:cNvSpPr txBox="1"/>
          <p:nvPr/>
        </p:nvSpPr>
        <p:spPr>
          <a:xfrm>
            <a:off x="4903534" y="5389522"/>
            <a:ext cx="3994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/>
              <a:t>Министерство правопорядка </a:t>
            </a:r>
          </a:p>
        </p:txBody>
      </p:sp>
    </p:spTree>
    <p:extLst>
      <p:ext uri="{BB962C8B-B14F-4D97-AF65-F5344CB8AC3E}">
        <p14:creationId xmlns:p14="http://schemas.microsoft.com/office/powerpoint/2010/main" val="494413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AB10B6-8559-403E-A7C5-6BE5C45C8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4133851" cy="31003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D288A7-7216-4AD8-84AF-683654757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3571875"/>
            <a:ext cx="4133851" cy="31003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6B8B16-0135-48B7-8730-3610133ED9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1" y="1"/>
            <a:ext cx="4133851" cy="31003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FC9615B-3B0A-40E9-8B71-05546CEE4F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1" y="3571875"/>
            <a:ext cx="4133852" cy="310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38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35107F-93E5-4E3E-8229-BB01CDCD7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523875"/>
            <a:ext cx="5143500" cy="29051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B434EE-DE9B-4F8D-AE86-A31609F8D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0044" y="3642870"/>
            <a:ext cx="5143501" cy="28908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6D4093-A70C-464A-883B-AB19E4F170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0044" y="523875"/>
            <a:ext cx="5143501" cy="29051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3299F0-59DD-4658-B42A-079897536B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500" y="3677171"/>
            <a:ext cx="5143500" cy="285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73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B9A49B-E0D4-49FA-A48E-9BCE1673481D}"/>
              </a:ext>
            </a:extLst>
          </p:cNvPr>
          <p:cNvSpPr txBox="1"/>
          <p:nvPr/>
        </p:nvSpPr>
        <p:spPr>
          <a:xfrm>
            <a:off x="407192" y="245031"/>
            <a:ext cx="48791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Palatino Linotype" panose="02040502050505030304" pitchFamily="18" charset="0"/>
              </a:rPr>
              <a:t>Президент</a:t>
            </a:r>
            <a:r>
              <a:rPr lang="ru-RU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69F3CF-63D8-47CF-85A7-A0E3409E4741}"/>
              </a:ext>
            </a:extLst>
          </p:cNvPr>
          <p:cNvSpPr txBox="1"/>
          <p:nvPr/>
        </p:nvSpPr>
        <p:spPr>
          <a:xfrm>
            <a:off x="8470106" y="6095226"/>
            <a:ext cx="3721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Palatino Linotype" panose="02040502050505030304" pitchFamily="18" charset="0"/>
              </a:rPr>
              <a:t>Душабаева</a:t>
            </a:r>
            <a:r>
              <a:rPr lang="ru-RU" dirty="0">
                <a:latin typeface="Palatino Linotype" panose="02040502050505030304" pitchFamily="18" charset="0"/>
              </a:rPr>
              <a:t> Зарина</a:t>
            </a:r>
          </a:p>
          <a:p>
            <a:r>
              <a:rPr lang="ru-RU" dirty="0">
                <a:latin typeface="Palatino Linotype" panose="02040502050505030304" pitchFamily="18" charset="0"/>
              </a:rPr>
              <a:t>Ученица 11 «А» класса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8A6E60-9B1B-4C39-9502-A84076D70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453" y="353795"/>
            <a:ext cx="4306073" cy="57414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6CD676-165E-4A25-87D3-E31541D62037}"/>
              </a:ext>
            </a:extLst>
          </p:cNvPr>
          <p:cNvSpPr txBox="1"/>
          <p:nvPr/>
        </p:nvSpPr>
        <p:spPr>
          <a:xfrm>
            <a:off x="475474" y="1093856"/>
            <a:ext cx="612933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/>
              <a:t>- разрабатывает план работы ученического самоуправления</a:t>
            </a:r>
          </a:p>
          <a:p>
            <a:r>
              <a:rPr lang="ru-RU" sz="2000" i="1" dirty="0"/>
              <a:t>школы и осуществляет контроль над его реализацией;</a:t>
            </a:r>
          </a:p>
          <a:p>
            <a:r>
              <a:rPr lang="ru-RU" sz="2000" i="1" dirty="0"/>
              <a:t>- участвует в заседаниях Школьного Совета самоуправления;</a:t>
            </a:r>
          </a:p>
          <a:p>
            <a:r>
              <a:rPr lang="ru-RU" sz="2000" i="1" dirty="0"/>
              <a:t>- осуществляет общее руководство всем школьным</a:t>
            </a:r>
          </a:p>
          <a:p>
            <a:r>
              <a:rPr lang="ru-RU" sz="2000" i="1" dirty="0"/>
              <a:t>Парламентом;</a:t>
            </a:r>
          </a:p>
          <a:p>
            <a:r>
              <a:rPr lang="ru-RU" sz="2000" i="1" dirty="0"/>
              <a:t>- готовит и проводит заседания Совета министров;</a:t>
            </a:r>
          </a:p>
          <a:p>
            <a:r>
              <a:rPr lang="ru-RU" sz="2000" i="1" dirty="0"/>
              <a:t>- организует работу по выполнению решений Совета</a:t>
            </a:r>
          </a:p>
          <a:p>
            <a:r>
              <a:rPr lang="ru-RU" sz="2000" i="1" dirty="0"/>
              <a:t>министров;</a:t>
            </a:r>
          </a:p>
          <a:p>
            <a:r>
              <a:rPr lang="ru-RU" sz="2000" i="1" dirty="0"/>
              <a:t>- контролирует работу председателя правительства и</a:t>
            </a:r>
          </a:p>
          <a:p>
            <a:r>
              <a:rPr lang="ru-RU" sz="2000" i="1" dirty="0"/>
              <a:t>министров.</a:t>
            </a:r>
          </a:p>
        </p:txBody>
      </p:sp>
    </p:spTree>
    <p:extLst>
      <p:ext uri="{BB962C8B-B14F-4D97-AF65-F5344CB8AC3E}">
        <p14:creationId xmlns:p14="http://schemas.microsoft.com/office/powerpoint/2010/main" val="37263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B00FD4-4EB9-456E-B0F8-1084F8842263}"/>
              </a:ext>
            </a:extLst>
          </p:cNvPr>
          <p:cNvSpPr txBox="1"/>
          <p:nvPr/>
        </p:nvSpPr>
        <p:spPr>
          <a:xfrm>
            <a:off x="521493" y="0"/>
            <a:ext cx="40505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Palatino Linotype" panose="02040502050505030304" pitchFamily="18" charset="0"/>
              </a:rPr>
              <a:t>Вице-президент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5F5661-7866-4215-9C0C-A0E37DD31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126" y="217161"/>
            <a:ext cx="4000733" cy="54155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C0C2E9-58EC-4BE0-960D-E9759B786366}"/>
              </a:ext>
            </a:extLst>
          </p:cNvPr>
          <p:cNvSpPr txBox="1"/>
          <p:nvPr/>
        </p:nvSpPr>
        <p:spPr>
          <a:xfrm>
            <a:off x="8001285" y="5994508"/>
            <a:ext cx="5714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Palatino Linotype" panose="02040502050505030304" pitchFamily="18" charset="0"/>
              </a:rPr>
              <a:t>Абдураимова</a:t>
            </a:r>
            <a:r>
              <a:rPr lang="ru-RU" dirty="0">
                <a:latin typeface="Palatino Linotype" panose="02040502050505030304" pitchFamily="18" charset="0"/>
              </a:rPr>
              <a:t> </a:t>
            </a:r>
            <a:r>
              <a:rPr lang="ru-RU" dirty="0" err="1">
                <a:latin typeface="Palatino Linotype" panose="02040502050505030304" pitchFamily="18" charset="0"/>
              </a:rPr>
              <a:t>Акылай</a:t>
            </a:r>
            <a:r>
              <a:rPr lang="ru-RU" dirty="0">
                <a:latin typeface="Palatino Linotype" panose="02040502050505030304" pitchFamily="18" charset="0"/>
              </a:rPr>
              <a:t> </a:t>
            </a:r>
          </a:p>
          <a:p>
            <a:r>
              <a:rPr lang="ru-RU" dirty="0">
                <a:latin typeface="Palatino Linotype" panose="02040502050505030304" pitchFamily="18" charset="0"/>
              </a:rPr>
              <a:t>Ученица 10 «А» класса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434A21-317C-4680-BDB7-18EC9A4A594E}"/>
              </a:ext>
            </a:extLst>
          </p:cNvPr>
          <p:cNvSpPr txBox="1"/>
          <p:nvPr/>
        </p:nvSpPr>
        <p:spPr>
          <a:xfrm>
            <a:off x="521493" y="2084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9D544C-89B1-4CF2-82CA-5CB8BE23C52A}"/>
              </a:ext>
            </a:extLst>
          </p:cNvPr>
          <p:cNvSpPr txBox="1"/>
          <p:nvPr/>
        </p:nvSpPr>
        <p:spPr>
          <a:xfrm>
            <a:off x="292608" y="1446550"/>
            <a:ext cx="63825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/>
              <a:t>- осуществляет исполнительные, распорядительные и</a:t>
            </a:r>
          </a:p>
          <a:p>
            <a:r>
              <a:rPr lang="ru-RU" sz="2000" i="1" dirty="0"/>
              <a:t>контролирующие функции;</a:t>
            </a:r>
          </a:p>
          <a:p>
            <a:r>
              <a:rPr lang="ru-RU" sz="2000" i="1" dirty="0"/>
              <a:t>- подчиняется непосредственно президенту школьного</a:t>
            </a:r>
          </a:p>
          <a:p>
            <a:r>
              <a:rPr lang="ru-RU" sz="2000" i="1" dirty="0"/>
              <a:t>Парламента и руководит работой министров Парламента;</a:t>
            </a:r>
          </a:p>
          <a:p>
            <a:r>
              <a:rPr lang="ru-RU" sz="2000" i="1" dirty="0"/>
              <a:t>- участвует в разработке общего плана работы органов</a:t>
            </a:r>
          </a:p>
          <a:p>
            <a:r>
              <a:rPr lang="ru-RU" sz="2000" i="1" dirty="0"/>
              <a:t>самоуправления;</a:t>
            </a:r>
          </a:p>
          <a:p>
            <a:r>
              <a:rPr lang="ru-RU" sz="2000" i="1" dirty="0"/>
              <a:t>- распределяет обязанности между министрами при</a:t>
            </a:r>
          </a:p>
          <a:p>
            <a:r>
              <a:rPr lang="ru-RU" sz="2000" i="1" dirty="0"/>
              <a:t>выполнении того или иного дела;</a:t>
            </a:r>
          </a:p>
          <a:p>
            <a:r>
              <a:rPr lang="ru-RU" sz="2000" i="1" dirty="0"/>
              <a:t>- принимает участие в собраниях Совета министров.</a:t>
            </a:r>
          </a:p>
        </p:txBody>
      </p:sp>
    </p:spTree>
    <p:extLst>
      <p:ext uri="{BB962C8B-B14F-4D97-AF65-F5344CB8AC3E}">
        <p14:creationId xmlns:p14="http://schemas.microsoft.com/office/powerpoint/2010/main" val="420905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E3DFBB-561C-474E-BAC0-5AA09C0931DD}"/>
              </a:ext>
            </a:extLst>
          </p:cNvPr>
          <p:cNvSpPr txBox="1"/>
          <p:nvPr/>
        </p:nvSpPr>
        <p:spPr>
          <a:xfrm>
            <a:off x="420624" y="0"/>
            <a:ext cx="48280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Palatino Linotype" panose="02040502050505030304" pitchFamily="18" charset="0"/>
              </a:rPr>
              <a:t>Министерство образования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653467-D943-45E8-AD32-0F51450FC895}"/>
              </a:ext>
            </a:extLst>
          </p:cNvPr>
          <p:cNvSpPr txBox="1"/>
          <p:nvPr/>
        </p:nvSpPr>
        <p:spPr>
          <a:xfrm>
            <a:off x="420624" y="1446550"/>
            <a:ext cx="65227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/>
              <a:t>- проводит работу по вовлечению обучающихся в школьные</a:t>
            </a:r>
          </a:p>
          <a:p>
            <a:r>
              <a:rPr lang="ru-RU" sz="2000" i="1" dirty="0"/>
              <a:t>кружки, спецкурсы и спортивные секции;</a:t>
            </a:r>
          </a:p>
          <a:p>
            <a:r>
              <a:rPr lang="ru-RU" sz="2000" i="1" dirty="0"/>
              <a:t>- осуществляет помощь по учебным предметам</a:t>
            </a:r>
          </a:p>
          <a:p>
            <a:r>
              <a:rPr lang="ru-RU" sz="2000" i="1" dirty="0"/>
              <a:t>обучающимся;</a:t>
            </a:r>
          </a:p>
          <a:p>
            <a:r>
              <a:rPr lang="ru-RU" sz="2000" i="1" dirty="0"/>
              <a:t>- отвечает за состояние дневников, тетрадей, учебников;</a:t>
            </a:r>
          </a:p>
          <a:p>
            <a:r>
              <a:rPr lang="ru-RU" sz="2000" i="1" dirty="0"/>
              <a:t>- осуществляет помощь классным руководителям,</a:t>
            </a:r>
          </a:p>
          <a:p>
            <a:r>
              <a:rPr lang="ru-RU" sz="2000" i="1" dirty="0"/>
              <a:t>учителям-предметникам в проведении предметных декад</a:t>
            </a:r>
            <a:r>
              <a:rPr lang="ru-RU" i="1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456D35-A0E1-4F88-B6E7-93E01686B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660" y="194013"/>
            <a:ext cx="2571750" cy="3429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3C21E5-DB5B-431F-B75F-87454F838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3584" y="2576511"/>
            <a:ext cx="3065607" cy="40874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5858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A2B94B-570B-4123-AE0E-721AA9AABDA3}"/>
              </a:ext>
            </a:extLst>
          </p:cNvPr>
          <p:cNvSpPr txBox="1"/>
          <p:nvPr/>
        </p:nvSpPr>
        <p:spPr>
          <a:xfrm>
            <a:off x="365760" y="0"/>
            <a:ext cx="457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Palatino Linotype" panose="02040502050505030304" pitchFamily="18" charset="0"/>
              </a:rPr>
              <a:t>Министерство печати и информации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0F10CE-7FAB-423B-AB43-208E1A362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3613" y="86317"/>
            <a:ext cx="2779012" cy="37053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F97823-D5A3-4827-B6E4-860026FEFE56}"/>
              </a:ext>
            </a:extLst>
          </p:cNvPr>
          <p:cNvSpPr txBox="1"/>
          <p:nvPr/>
        </p:nvSpPr>
        <p:spPr>
          <a:xfrm>
            <a:off x="365760" y="2228671"/>
            <a:ext cx="61996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/>
              <a:t>- проводит конкурсы газет и рисунков;</a:t>
            </a:r>
          </a:p>
          <a:p>
            <a:r>
              <a:rPr lang="ru-RU" sz="2800" i="1" dirty="0"/>
              <a:t>- </a:t>
            </a:r>
            <a:r>
              <a:rPr lang="ru-RU" sz="2800" i="1" dirty="0" err="1"/>
              <a:t>выпускаетшкольныегазеты</a:t>
            </a:r>
            <a:r>
              <a:rPr lang="ru-RU" sz="2800" i="1" dirty="0"/>
              <a:t>, плакаты и объявления;</a:t>
            </a:r>
          </a:p>
          <a:p>
            <a:r>
              <a:rPr lang="ru-RU" sz="2800" i="1" dirty="0"/>
              <a:t>- принимает участие в оформление школы и школьных</a:t>
            </a:r>
          </a:p>
          <a:p>
            <a:r>
              <a:rPr lang="ru-RU" sz="2800" i="1" dirty="0"/>
              <a:t>праздников.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A28F8B-F71A-4374-A298-79B958136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8030" y="2857500"/>
            <a:ext cx="2818210" cy="37576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495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215221-2BBD-4E1B-B79A-3DFFC82A519A}"/>
              </a:ext>
            </a:extLst>
          </p:cNvPr>
          <p:cNvSpPr txBox="1"/>
          <p:nvPr/>
        </p:nvSpPr>
        <p:spPr>
          <a:xfrm>
            <a:off x="292608" y="151876"/>
            <a:ext cx="71140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Palatino Linotype" panose="02040502050505030304" pitchFamily="18" charset="0"/>
              </a:rPr>
              <a:t>Министерство спорта и здоровья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21EA8-930D-4354-8E4F-BC1404C6BF60}"/>
              </a:ext>
            </a:extLst>
          </p:cNvPr>
          <p:cNvSpPr txBox="1"/>
          <p:nvPr/>
        </p:nvSpPr>
        <p:spPr>
          <a:xfrm>
            <a:off x="502919" y="1869156"/>
            <a:ext cx="69037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/>
              <a:t>- Осуществляет помощь учителям физкультуры, классным</a:t>
            </a:r>
          </a:p>
          <a:p>
            <a:r>
              <a:rPr lang="ru-RU" sz="2800" i="1" dirty="0"/>
              <a:t>руководителям в организации и проведении Дней здоровья</a:t>
            </a:r>
          </a:p>
          <a:p>
            <a:r>
              <a:rPr lang="ru-RU" sz="2800" i="1" dirty="0"/>
              <a:t>и спортивных праздников;</a:t>
            </a:r>
          </a:p>
          <a:p>
            <a:r>
              <a:rPr lang="ru-RU" sz="2800" i="1" dirty="0"/>
              <a:t>- организует и проводит спортивные соревнования;</a:t>
            </a:r>
          </a:p>
          <a:p>
            <a:r>
              <a:rPr lang="ru-RU" sz="2800" i="1" dirty="0"/>
              <a:t>- организует просветительскую работы по ЗОЖ.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2120DD-2EDC-4B40-B419-4308B2C6E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872" y="151876"/>
            <a:ext cx="2977739" cy="39703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08B428-51E3-4D7B-8076-A8D470CD3C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4539" r="58448" b="14851"/>
          <a:stretch/>
        </p:blipFill>
        <p:spPr>
          <a:xfrm>
            <a:off x="9088471" y="3054484"/>
            <a:ext cx="2802330" cy="36516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0011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D71777-1546-40A6-B7BF-E438E3679653}"/>
              </a:ext>
            </a:extLst>
          </p:cNvPr>
          <p:cNvSpPr txBox="1"/>
          <p:nvPr/>
        </p:nvSpPr>
        <p:spPr>
          <a:xfrm>
            <a:off x="219456" y="146304"/>
            <a:ext cx="64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Palatino Linotype" panose="02040502050505030304" pitchFamily="18" charset="0"/>
              </a:rPr>
              <a:t>Министерство культуры и досуга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C57987-EEBF-4DE7-914E-3672B47D06BF}"/>
              </a:ext>
            </a:extLst>
          </p:cNvPr>
          <p:cNvSpPr txBox="1"/>
          <p:nvPr/>
        </p:nvSpPr>
        <p:spPr>
          <a:xfrm>
            <a:off x="347472" y="1755648"/>
            <a:ext cx="67116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- готовит концерты и участвует в них;</a:t>
            </a:r>
          </a:p>
          <a:p>
            <a:r>
              <a:rPr lang="ru-RU" sz="2400" i="1" dirty="0"/>
              <a:t>- организует различные выставки и конкурсы;</a:t>
            </a:r>
          </a:p>
          <a:p>
            <a:r>
              <a:rPr lang="ru-RU" sz="2400" i="1" dirty="0"/>
              <a:t>- принимает участие в подготовке и проведении школьных</a:t>
            </a:r>
          </a:p>
          <a:p>
            <a:r>
              <a:rPr lang="ru-RU" sz="2400" i="1" dirty="0"/>
              <a:t>праздников;</a:t>
            </a:r>
          </a:p>
          <a:p>
            <a:r>
              <a:rPr lang="ru-RU" sz="2400" i="1" dirty="0"/>
              <a:t>- организует просмотры спектаклей и кинофильмов;</a:t>
            </a:r>
          </a:p>
          <a:p>
            <a:r>
              <a:rPr lang="ru-RU" sz="2400" i="1" dirty="0"/>
              <a:t>- участвует в организации поездок и экскурсий.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9FB7CD-EB8B-44D5-8B35-F479FB74C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3475" y="2228849"/>
            <a:ext cx="2711053" cy="36147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DDF5A5-8F79-4F59-81B6-35C61F4EC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900" y="777544"/>
            <a:ext cx="2711053" cy="36147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3045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801F8D-16C3-41CE-9C95-816105B18EFD}"/>
              </a:ext>
            </a:extLst>
          </p:cNvPr>
          <p:cNvSpPr txBox="1"/>
          <p:nvPr/>
        </p:nvSpPr>
        <p:spPr>
          <a:xfrm>
            <a:off x="274320" y="128016"/>
            <a:ext cx="60350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Palatino Linotype" panose="02040502050505030304" pitchFamily="18" charset="0"/>
              </a:rPr>
              <a:t>Министерство правопорядка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22246B-2ECD-4ADE-A2C4-D575FB421C54}"/>
              </a:ext>
            </a:extLst>
          </p:cNvPr>
          <p:cNvSpPr txBox="1"/>
          <p:nvPr/>
        </p:nvSpPr>
        <p:spPr>
          <a:xfrm>
            <a:off x="262128" y="1574566"/>
            <a:ext cx="60472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- участвует в работе с </a:t>
            </a:r>
            <a:r>
              <a:rPr lang="ru-RU" i="1" dirty="0" err="1"/>
              <a:t>социальнооберегаемыми</a:t>
            </a:r>
            <a:r>
              <a:rPr lang="ru-RU" i="1" dirty="0"/>
              <a:t> детьми;</a:t>
            </a:r>
          </a:p>
          <a:p>
            <a:r>
              <a:rPr lang="ru-RU" i="1" dirty="0"/>
              <a:t>- ведет совместную работу с социальным педагогом школы;</a:t>
            </a:r>
          </a:p>
          <a:p>
            <a:r>
              <a:rPr lang="ru-RU" i="1" dirty="0"/>
              <a:t>- осуществляет контроль за выполнением обучающимися</a:t>
            </a:r>
          </a:p>
          <a:p>
            <a:r>
              <a:rPr lang="ru-RU" i="1" dirty="0"/>
              <a:t>правил поведения и Устава школы;</a:t>
            </a:r>
          </a:p>
          <a:p>
            <a:r>
              <a:rPr lang="ru-RU" i="1" dirty="0"/>
              <a:t>- осуществляет контроль за дежурством классов в школе;</a:t>
            </a:r>
          </a:p>
          <a:p>
            <a:r>
              <a:rPr lang="ru-RU" i="1" dirty="0"/>
              <a:t>- проведение мероприятий по гражданско-правовому и</a:t>
            </a:r>
          </a:p>
          <a:p>
            <a:r>
              <a:rPr lang="ru-RU" i="1" dirty="0"/>
              <a:t>поликультурному воспитанию учащихся;</a:t>
            </a:r>
          </a:p>
          <a:p>
            <a:r>
              <a:rPr lang="ru-RU" i="1" dirty="0"/>
              <a:t>- организует и </a:t>
            </a:r>
            <a:r>
              <a:rPr lang="ru-RU" i="1" dirty="0" err="1"/>
              <a:t>контролируетработу</a:t>
            </a:r>
            <a:r>
              <a:rPr lang="ru-RU" i="1" dirty="0"/>
              <a:t> отрядов ЮИМ, ЮИДД и</a:t>
            </a:r>
          </a:p>
          <a:p>
            <a:r>
              <a:rPr lang="ru-RU" i="1" dirty="0"/>
              <a:t>«Юный пожарник»;</a:t>
            </a:r>
          </a:p>
          <a:p>
            <a:r>
              <a:rPr lang="ru-RU" i="1" dirty="0"/>
              <a:t>- проводит мероприятия по ПДД, ОБЖ, ТБ и</a:t>
            </a:r>
          </a:p>
          <a:p>
            <a:r>
              <a:rPr lang="ru-RU" i="1" dirty="0"/>
              <a:t>противопожарной безопасности.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B72272-5082-4321-9DA9-1CABF7EC7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552" y="279790"/>
            <a:ext cx="2571750" cy="3429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413AD7-CE4B-4DE4-B851-E3EC4EB2A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6900" y="1826809"/>
            <a:ext cx="2822972" cy="3763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7169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2209</TotalTime>
  <Words>808</Words>
  <Application>Microsoft Office PowerPoint</Application>
  <PresentationFormat>Широкоэкранный</PresentationFormat>
  <Paragraphs>154</Paragraphs>
  <Slides>21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Calibri</vt:lpstr>
      <vt:lpstr>Open Sans</vt:lpstr>
      <vt:lpstr>Palatino Linotype</vt:lpstr>
      <vt:lpstr>Roboto</vt:lpstr>
      <vt:lpstr>Times New Roman</vt:lpstr>
      <vt:lpstr>Trebuchet MS</vt:lpstr>
      <vt:lpstr>Wingdings 3</vt:lpstr>
      <vt:lpstr>Аспект</vt:lpstr>
      <vt:lpstr>Школьный парламент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Школьный парламент</dc:title>
  <dc:creator>Пользователь</dc:creator>
  <cp:lastModifiedBy>Пользователь</cp:lastModifiedBy>
  <cp:revision>23</cp:revision>
  <dcterms:created xsi:type="dcterms:W3CDTF">2022-12-06T18:04:19Z</dcterms:created>
  <dcterms:modified xsi:type="dcterms:W3CDTF">2022-12-10T17:33:50Z</dcterms:modified>
</cp:coreProperties>
</file>